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AA1AAD5-46E9-4A23-B3A8-BF7F1403B88E}">
  <a:tblStyle styleId="{EAA1AAD5-46E9-4A23-B3A8-BF7F1403B88E}"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F645D8D-A644-4714-9A9D-2081439ADD3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72c80720c_0_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272c80720c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2bbdaf56c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42bbdaf56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b06780b96_0_5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b06780b96_0_5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{EAA1AAD5-46E9-4A23-B3A8-BF7F1403B88E}</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a:latin typeface="Inter"/>
                          <a:ea typeface="Inter"/>
                          <a:cs typeface="Inter"/>
                          <a:sym typeface="Inter"/>
                        </a:rPr>
                        <a:t>Quote</a:t>
                      </a:r>
                      <a:endParaRPr b="1">
                        <a:latin typeface="Inter"/>
                        <a:ea typeface="Inter"/>
                        <a:cs typeface="Inter"/>
                        <a:sym typeface="Inter"/>
                      </a:endParaRPr>
                    </a:p>
                    <a:p>
                      <a:pPr indent="0" lvl="0" marL="457200" marR="0" rtl="0" algn="r">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7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{EAA1AAD5-46E9-4A23-B3A8-BF7F1403B88E}</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vast region encompassing land west of the Mississippi River, stretching from the Gulf of Mexico to Canada and from the Mississippi River to the Rocky Mountains</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a:latin typeface="Inter"/>
                          <a:ea typeface="Inter"/>
                          <a:cs typeface="Inter"/>
                          <a:sym typeface="Inter"/>
                        </a:rPr>
                        <a:t>Quote</a:t>
                      </a:r>
                      <a:endParaRPr b="1">
                        <a:latin typeface="Inter"/>
                        <a:ea typeface="Inter"/>
                        <a:cs typeface="Inter"/>
                        <a:sym typeface="Inter"/>
                      </a:endParaRPr>
                    </a:p>
                    <a:p>
                      <a:pPr indent="0" lvl="0" marL="0" marR="0" rtl="0" algn="l">
                        <a:spcBef>
                          <a:spcPts val="0"/>
                        </a:spcBef>
                        <a:spcAft>
                          <a:spcPts val="0"/>
                        </a:spcAft>
                        <a:buNone/>
                      </a:pPr>
                      <a:r>
                        <a:rPr lang="en" sz="1200">
                          <a:latin typeface="Inter"/>
                          <a:ea typeface="Inter"/>
                          <a:cs typeface="Inter"/>
                          <a:sym typeface="Inter"/>
                        </a:rPr>
                        <a:t>“Unlike the voluntary immigration of virtually all other inhabitants… the non-slave, non-Indian population of New Orleans and the Louisiana Territory became part of the American nation </a:t>
                      </a:r>
                      <a:r>
                        <a:rPr i="1" lang="en" sz="1200">
                          <a:latin typeface="Inter"/>
                          <a:ea typeface="Inter"/>
                          <a:cs typeface="Inter"/>
                          <a:sym typeface="Inter"/>
                        </a:rPr>
                        <a:t>involuntarily</a:t>
                      </a:r>
                      <a:r>
                        <a:rPr lang="en" sz="1200">
                          <a:latin typeface="Inter"/>
                          <a:ea typeface="Inter"/>
                          <a:cs typeface="Inter"/>
                          <a:sym typeface="Inter"/>
                        </a:rPr>
                        <a:t>, as a result of the high level actions of the French, American, and Spanish governments, rather than as a result of their own actions.” </a:t>
                      </a:r>
                      <a:endParaRPr sz="1200">
                        <a:latin typeface="Inter"/>
                        <a:ea typeface="Inter"/>
                        <a:cs typeface="Inter"/>
                        <a:sym typeface="Inter"/>
                      </a:endParaRPr>
                    </a:p>
                    <a:p>
                      <a:pPr indent="-304800" lvl="0" marL="457200" marR="0" rtl="0" algn="r">
                        <a:spcBef>
                          <a:spcPts val="0"/>
                        </a:spcBef>
                        <a:spcAft>
                          <a:spcPts val="0"/>
                        </a:spcAft>
                        <a:buSzPts val="1200"/>
                        <a:buFont typeface="Inter"/>
                        <a:buChar char="-"/>
                      </a:pPr>
                      <a:r>
                        <a:rPr lang="en" sz="1200">
                          <a:latin typeface="Inter"/>
                          <a:ea typeface="Inter"/>
                          <a:cs typeface="Inter"/>
                          <a:sym typeface="Inter"/>
                        </a:rPr>
                        <a:t>Sanford Levinson and Bartholomew H. Sparrow, </a:t>
                      </a:r>
                      <a:r>
                        <a:rPr i="1" lang="en" sz="1200">
                          <a:latin typeface="Inter"/>
                          <a:ea typeface="Inter"/>
                          <a:cs typeface="Inter"/>
                          <a:sym typeface="Inter"/>
                        </a:rPr>
                        <a:t>The Louisiana Purchase and American Expansion, 1803-1898</a:t>
                      </a:r>
                      <a:r>
                        <a:rPr lang="en" sz="1200">
                          <a:latin typeface="Inter"/>
                          <a:ea typeface="Inter"/>
                          <a:cs typeface="Inter"/>
                          <a:sym typeface="Inter"/>
                        </a:rPr>
                        <a:t>, 2005.</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700">
                <a:solidFill>
                  <a:schemeClr val="dk1"/>
                </a:solidFill>
                <a:latin typeface="Plus Jakarta Sans"/>
                <a:ea typeface="Plus Jakarta Sans"/>
                <a:cs typeface="Plus Jakarta Sans"/>
                <a:sym typeface="Plus Jakarta Sans"/>
              </a:rPr>
              <a:t>Louisiana Territory</a:t>
            </a:r>
            <a:endParaRPr b="1" sz="27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76" name="Google Shape;76;p16"/>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77" name="Google Shape;77;p16"/>
          <p:cNvGraphicFramePr/>
          <p:nvPr/>
        </p:nvGraphicFramePr>
        <p:xfrm>
          <a:off x="612375" y="713825"/>
          <a:ext cx="3000000" cy="3000000"/>
        </p:xfrm>
        <a:graphic>
          <a:graphicData uri="http://schemas.openxmlformats.org/drawingml/2006/table">
            <a:tbl>
              <a:tblPr>
                <a:noFill/>
                <a:tableStyleId>{4F645D8D-A644-4714-9A9D-2081439ADD39}</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Expansion</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78" name="Google Shape;78;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